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32399288" cy="43199050"/>
  <p:notesSz cx="6858000" cy="9144000"/>
  <p:custDataLst>
    <p:tags r:id="rId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871E82-38EE-4B73-A01E-C33234374480}" styleName="表样式 1 12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2">
              <a:lumMod val="10000"/>
              <a:lumOff val="9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2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rgbClr val="FFFFFF"/>
        </a:fontRef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" d="100"/>
          <a:sy n="15" d="100"/>
        </p:scale>
        <p:origin x="2294" y="29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图表标题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gradFill>
                <a:gsLst>
                  <a:gs pos="100000">
                    <a:schemeClr val="accent1"/>
                  </a:gs>
                  <a:gs pos="0">
                    <a:schemeClr val="accent1">
                      <a:hueOff val="-1670000"/>
                    </a:schemeClr>
                  </a:gs>
                </a:gsLst>
                <a:lin ang="0" scaled="1"/>
              </a:gra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44D-4E79-A30F-8C24A397F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gradFill>
                <a:gsLst>
                  <a:gs pos="100000">
                    <a:schemeClr val="accent2"/>
                  </a:gs>
                  <a:gs pos="0">
                    <a:schemeClr val="accent2">
                      <a:hueOff val="-1670000"/>
                    </a:schemeClr>
                  </a:gs>
                </a:gsLst>
                <a:lin ang="0" scaled="1"/>
              </a:gra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44D-4E79-A30F-8C24A397F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gradFill>
                <a:gsLst>
                  <a:gs pos="100000">
                    <a:schemeClr val="accent3"/>
                  </a:gs>
                  <a:gs pos="0">
                    <a:schemeClr val="accent3">
                      <a:hueOff val="-1670000"/>
                    </a:schemeClr>
                  </a:gs>
                </a:gsLst>
                <a:lin ang="0" scaled="1"/>
              </a:gra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44D-4E79-A30F-8C24A397F2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3506351"/>
        <c:axId val="482739571"/>
      </c:lineChart>
      <c:catAx>
        <c:axId val="18350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2739571"/>
        <c:crosses val="autoZero"/>
        <c:auto val="1"/>
        <c:lblAlgn val="ctr"/>
        <c:lblOffset val="100"/>
        <c:noMultiLvlLbl val="0"/>
      </c:catAx>
      <c:valAx>
        <c:axId val="4827395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50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1af324f-d2fc-4069-8bb9-db6d44232e98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单击此处编辑母版文本样式</a:t>
            </a:r>
          </a:p>
          <a:p>
            <a:pPr lvl="1"/>
            <a:r>
              <a:rPr lang="en-US" altLang="en-US" dirty="0"/>
              <a:t>第二级</a:t>
            </a:r>
          </a:p>
          <a:p>
            <a:pPr lvl="2"/>
            <a:r>
              <a:rPr lang="en-US" altLang="en-US" dirty="0"/>
              <a:t>第三级</a:t>
            </a:r>
          </a:p>
          <a:p>
            <a:pPr lvl="3"/>
            <a:r>
              <a:rPr lang="en-US" altLang="en-US" dirty="0"/>
              <a:t>第四级</a:t>
            </a:r>
          </a:p>
          <a:p>
            <a:pPr lvl="4"/>
            <a:r>
              <a:rPr lang="en-US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 descr="G:/中国电子学会设计/电磁频谱/图片2.jpg图片2"/>
          <p:cNvPicPr>
            <a:picLocks noChangeAspect="1"/>
          </p:cNvPicPr>
          <p:nvPr/>
        </p:nvPicPr>
        <p:blipFill>
          <a:blip r:embed="rId3"/>
          <a:srcRect l="1" r="1"/>
          <a:stretch>
            <a:fillRect/>
          </a:stretch>
        </p:blipFill>
        <p:spPr>
          <a:xfrm>
            <a:off x="0" y="0"/>
            <a:ext cx="32399288" cy="4319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AutoShape 50"/>
          <p:cNvSpPr/>
          <p:nvPr/>
        </p:nvSpPr>
        <p:spPr>
          <a:xfrm>
            <a:off x="16521430" y="9882505"/>
            <a:ext cx="15244445" cy="2119693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646430" y="9803130"/>
            <a:ext cx="15245715" cy="954341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6350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1327150" y="12136755"/>
            <a:ext cx="13901420" cy="184277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6000" dirty="0">
                <a:latin typeface="Times New Roman" panose="02020603050405020304" pitchFamily="18" charset="0"/>
              </a:rPr>
              <a:t>简要阐明研究的背景和目的、需解决的问题、取得的成果等。</a:t>
            </a:r>
          </a:p>
        </p:txBody>
      </p:sp>
      <p:sp>
        <p:nvSpPr>
          <p:cNvPr id="2056" name="AutoShape 13"/>
          <p:cNvSpPr/>
          <p:nvPr/>
        </p:nvSpPr>
        <p:spPr>
          <a:xfrm>
            <a:off x="506413" y="3741738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eaLnBrk="1" hangingPunct="1"/>
            <a:endParaRPr lang="en-US" altLang="zh-CN" sz="8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2100263" y="3715068"/>
            <a:ext cx="27716162" cy="719836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12400" b="1" dirty="0">
                <a:latin typeface="Times New Roman" panose="02020603050405020304" pitchFamily="18" charset="0"/>
              </a:rPr>
              <a:t>成果题目</a:t>
            </a:r>
            <a:r>
              <a:rPr lang="zh-CN" altLang="en-US" sz="12400" b="1" dirty="0">
                <a:latin typeface="Times New Roman" panose="02020603050405020304" pitchFamily="18" charset="0"/>
                <a:sym typeface="+mn-ea"/>
              </a:rPr>
              <a:t>（参考模板）</a:t>
            </a:r>
            <a:endParaRPr lang="zh-CN" altLang="en-US" sz="149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zh-CN" altLang="en-US" sz="7200" b="1" dirty="0">
                <a:latin typeface="Times New Roman" panose="02020603050405020304" pitchFamily="18" charset="0"/>
              </a:rPr>
              <a:t>作者姓名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zh-CN" altLang="en-US" sz="7200" b="1" i="1" dirty="0">
                <a:latin typeface="Times New Roman" panose="02020603050405020304" pitchFamily="18" charset="0"/>
              </a:rPr>
              <a:t>邮箱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zh-CN" altLang="en-US" sz="7200" b="1" i="1" dirty="0">
                <a:latin typeface="Times New Roman" panose="02020603050405020304" pitchFamily="18" charset="0"/>
              </a:rPr>
              <a:t>单位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endParaRPr lang="zh-CN" altLang="en-US" sz="7200" b="1" i="1" dirty="0">
              <a:latin typeface="Times New Roman" panose="02020603050405020304" pitchFamily="18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635220" y="15174595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图片</a:t>
            </a:r>
            <a:r>
              <a:rPr lang="en-US" altLang="zh-CN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#1</a:t>
            </a:r>
          </a:p>
        </p:txBody>
      </p:sp>
      <p:sp>
        <p:nvSpPr>
          <p:cNvPr id="2059" name="Text Box 25"/>
          <p:cNvSpPr txBox="1"/>
          <p:nvPr/>
        </p:nvSpPr>
        <p:spPr>
          <a:xfrm>
            <a:off x="24938355" y="15109825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表格</a:t>
            </a:r>
            <a:r>
              <a:rPr lang="en-US" altLang="zh-CN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#1</a:t>
            </a:r>
          </a:p>
        </p:txBody>
      </p:sp>
      <p:sp>
        <p:nvSpPr>
          <p:cNvPr id="2065" name="Text Box 39"/>
          <p:cNvSpPr txBox="1"/>
          <p:nvPr/>
        </p:nvSpPr>
        <p:spPr>
          <a:xfrm>
            <a:off x="17352010" y="12092940"/>
            <a:ext cx="13244830" cy="1813560"/>
          </a:xfrm>
          <a:prstGeom prst="rect">
            <a:avLst/>
          </a:prstGeom>
          <a:noFill/>
          <a:ln w="57150">
            <a:noFill/>
          </a:ln>
        </p:spPr>
        <p:txBody>
          <a:bodyPr wrap="square"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研究结果，对结果的分析和讨论，研究的主要贡献等。</a:t>
            </a:r>
          </a:p>
        </p:txBody>
      </p:sp>
      <p:sp>
        <p:nvSpPr>
          <p:cNvPr id="2" name="AutoShape 4"/>
          <p:cNvSpPr/>
          <p:nvPr/>
        </p:nvSpPr>
        <p:spPr>
          <a:xfrm>
            <a:off x="646430" y="19992975"/>
            <a:ext cx="15246350" cy="2224278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1425" y="10193338"/>
            <a:ext cx="9126538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成果背景意义</a:t>
            </a:r>
          </a:p>
        </p:txBody>
      </p:sp>
      <p:sp>
        <p:nvSpPr>
          <p:cNvPr id="2068" name="Text Box 43"/>
          <p:cNvSpPr txBox="1"/>
          <p:nvPr/>
        </p:nvSpPr>
        <p:spPr>
          <a:xfrm>
            <a:off x="19546570" y="10135870"/>
            <a:ext cx="91948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成果效果和形式</a:t>
            </a:r>
          </a:p>
        </p:txBody>
      </p:sp>
      <p:sp>
        <p:nvSpPr>
          <p:cNvPr id="2069" name="Text Box 49"/>
          <p:cNvSpPr txBox="1"/>
          <p:nvPr/>
        </p:nvSpPr>
        <p:spPr>
          <a:xfrm>
            <a:off x="574040" y="5974080"/>
            <a:ext cx="4403725" cy="193548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单位标识 </a:t>
            </a:r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endParaRPr lang="en-US" altLang="zh-C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3742373" y="20447318"/>
            <a:ext cx="9299575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成果创新内容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1326515" y="22463760"/>
            <a:ext cx="14153515" cy="965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6000" dirty="0">
                <a:latin typeface="Times New Roman" panose="02020603050405020304" pitchFamily="18" charset="0"/>
              </a:rPr>
              <a:t>主要的研究方法和实验设计等。</a:t>
            </a:r>
          </a:p>
        </p:txBody>
      </p:sp>
      <p:sp>
        <p:nvSpPr>
          <p:cNvPr id="4" name="AutoShape 50"/>
          <p:cNvSpPr/>
          <p:nvPr/>
        </p:nvSpPr>
        <p:spPr>
          <a:xfrm>
            <a:off x="16521430" y="31567755"/>
            <a:ext cx="15244445" cy="106200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5" name="Text Box 40"/>
          <p:cNvSpPr txBox="1"/>
          <p:nvPr/>
        </p:nvSpPr>
        <p:spPr>
          <a:xfrm>
            <a:off x="17208500" y="34344610"/>
            <a:ext cx="14298295" cy="6517640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no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6000" dirty="0">
                <a:latin typeface="Times New Roman" panose="02020603050405020304" pitchFamily="18" charset="0"/>
              </a:rPr>
              <a:t>总结与展望</a:t>
            </a:r>
          </a:p>
        </p:txBody>
      </p:sp>
      <p:sp>
        <p:nvSpPr>
          <p:cNvPr id="6" name="Text Box 11"/>
          <p:cNvSpPr txBox="1"/>
          <p:nvPr/>
        </p:nvSpPr>
        <p:spPr>
          <a:xfrm>
            <a:off x="17423765" y="31968440"/>
            <a:ext cx="133096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>
                <a:latin typeface="Calibri" panose="020F0502020204030204" pitchFamily="34" charset="0"/>
              </a:rPr>
              <a:t>总结和展望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图表 6" descr="7b0a202020202263686172745265734964223a20223230343736313638220a7d0a"/>
          <p:cNvGraphicFramePr/>
          <p:nvPr/>
        </p:nvGraphicFramePr>
        <p:xfrm>
          <a:off x="16991965" y="16557625"/>
          <a:ext cx="7279640" cy="523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24763730" y="16499840"/>
          <a:ext cx="6625590" cy="5318760"/>
        </p:xfrm>
        <a:graphic>
          <a:graphicData uri="http://schemas.openxmlformats.org/drawingml/2006/table">
            <a:tbl>
              <a:tblPr firstRow="1" bandRow="1">
                <a:tableStyleId>{79871E82-38EE-4B73-A01E-C33234374480}</a:tableStyleId>
              </a:tblPr>
              <a:tblGrid>
                <a:gridCol w="220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3887430" y="5901690"/>
            <a:ext cx="6709410" cy="1795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>
                <a:sym typeface="+mn-ea"/>
              </a:rPr>
              <a:t>索引信息：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I3MWMyNGVhZGFhNGQ1MTJhYjFiOTQzODdhMjlhYmQifQ=="/>
  <p:tag name="RESOURCE_RECORD_KEY" val="{&quot;29&quot;:[50000213,50000047],&quot;8&quot;:[20476168,20476817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1*411"/>
  <p:tag name="TABLE_ENDDRAG_RECT" val="1944*1917*521*41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Times New Roman</vt:lpstr>
      <vt:lpstr>默认设计模板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Fuhui Zhou</cp:lastModifiedBy>
  <cp:revision>21</cp:revision>
  <dcterms:created xsi:type="dcterms:W3CDTF">2021-03-24T06:06:00Z</dcterms:created>
  <dcterms:modified xsi:type="dcterms:W3CDTF">2024-12-12T09:49:32Z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D72AC12AC4CF414BA37C8873AF901DCE_13</vt:lpwstr>
  </property>
</Properties>
</file>